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6" r:id="rId4"/>
  </p:sldMasterIdLst>
  <p:notesMasterIdLst>
    <p:notesMasterId r:id="rId22"/>
  </p:notesMasterIdLst>
  <p:handoutMasterIdLst>
    <p:handoutMasterId r:id="rId23"/>
  </p:handoutMasterIdLst>
  <p:sldIdLst>
    <p:sldId id="297" r:id="rId5"/>
    <p:sldId id="282" r:id="rId6"/>
    <p:sldId id="298" r:id="rId7"/>
    <p:sldId id="299" r:id="rId8"/>
    <p:sldId id="300" r:id="rId9"/>
    <p:sldId id="309" r:id="rId10"/>
    <p:sldId id="301" r:id="rId11"/>
    <p:sldId id="302" r:id="rId12"/>
    <p:sldId id="303" r:id="rId13"/>
    <p:sldId id="311" r:id="rId14"/>
    <p:sldId id="304" r:id="rId15"/>
    <p:sldId id="305" r:id="rId16"/>
    <p:sldId id="306" r:id="rId17"/>
    <p:sldId id="307" r:id="rId18"/>
    <p:sldId id="308" r:id="rId19"/>
    <p:sldId id="293" r:id="rId20"/>
    <p:sldId id="31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262B185-7AAD-459D-877C-F3B14F3ADD3F}">
          <p14:sldIdLst/>
        </p14:section>
        <p14:section name="Presentation Content" id="{D6D1ACB1-BBFC-4BCA-B7CA-12996F2AD32E}">
          <p14:sldIdLst>
            <p14:sldId id="297"/>
            <p14:sldId id="282"/>
            <p14:sldId id="298"/>
            <p14:sldId id="299"/>
            <p14:sldId id="300"/>
            <p14:sldId id="309"/>
            <p14:sldId id="301"/>
            <p14:sldId id="302"/>
            <p14:sldId id="303"/>
            <p14:sldId id="311"/>
            <p14:sldId id="304"/>
            <p14:sldId id="305"/>
            <p14:sldId id="306"/>
            <p14:sldId id="307"/>
            <p14:sldId id="308"/>
            <p14:sldId id="293"/>
            <p14:sldId id="31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85B2"/>
    <a:srgbClr val="46ABCF"/>
    <a:srgbClr val="5ECCE8"/>
    <a:srgbClr val="14699C"/>
    <a:srgbClr val="362215"/>
    <a:srgbClr val="6A452B"/>
    <a:srgbClr val="0B5487"/>
    <a:srgbClr val="F7941E"/>
    <a:srgbClr val="F7941D"/>
    <a:srgbClr val="F159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47" autoAdjust="0"/>
    <p:restoredTop sz="84764" autoAdjust="0"/>
  </p:normalViewPr>
  <p:slideViewPr>
    <p:cSldViewPr snapToGrid="0">
      <p:cViewPr>
        <p:scale>
          <a:sx n="80" d="100"/>
          <a:sy n="80" d="100"/>
        </p:scale>
        <p:origin x="107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16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5E5DB2-E983-4465-AD76-A4B7C5DBA6F7}" type="datetimeFigureOut">
              <a:rPr lang="en-CA" smtClean="0"/>
              <a:t>02/06/2017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CFC40-15A5-4E26-A73B-978DD23074BD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5419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97A24F-08FC-476D-B555-E56870DD74FD}" type="datetimeFigureOut">
              <a:rPr lang="en-CA" smtClean="0"/>
              <a:t>02/06/2017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89DCAA-E612-4BC0-AA75-84621265B05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1312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C’est à cause de cet homme qu’un débutant </a:t>
            </a:r>
            <a:r>
              <a:rPr lang="fr-FR" dirty="0" err="1" smtClean="0"/>
              <a:t>Powershell</a:t>
            </a:r>
            <a:r>
              <a:rPr lang="fr-FR" dirty="0" smtClean="0"/>
              <a:t> peut parler en public. Excusez mon niveau en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Powershell</a:t>
            </a:r>
            <a:r>
              <a:rPr lang="fr-FR" baseline="0" dirty="0" smtClean="0"/>
              <a:t> et en graphisme 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7876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Guide MSDN SMO : https://msdn.microsoft.com/fr-fr/library/ms162169.aspx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Demande d’un </a:t>
            </a:r>
            <a:r>
              <a:rPr lang="fr-FR" dirty="0" err="1" smtClean="0"/>
              <a:t>nuget</a:t>
            </a:r>
            <a:r>
              <a:rPr lang="fr-FR" dirty="0" smtClean="0"/>
              <a:t> officiel : https://connect.microsoft.com/SQLServer/Feedback/Details/3129507</a:t>
            </a:r>
          </a:p>
          <a:p>
            <a:r>
              <a:rPr lang="fr-FR" dirty="0" smtClean="0"/>
              <a:t>Un exemple de </a:t>
            </a:r>
            <a:r>
              <a:rPr lang="fr-FR" dirty="0" err="1" smtClean="0"/>
              <a:t>nuget</a:t>
            </a:r>
            <a:r>
              <a:rPr lang="fr-FR" dirty="0" smtClean="0"/>
              <a:t> : https://www.nuget.org/packages/Microsoft.SQLServer.SMO/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3092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Lien</a:t>
            </a:r>
            <a:r>
              <a:rPr lang="fr-FR" baseline="0" dirty="0" smtClean="0"/>
              <a:t> du repo KMO : https://github.com/KankuruSQL/KMO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030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Feature</a:t>
            </a:r>
            <a:r>
              <a:rPr lang="fr-FR" dirty="0" smtClean="0"/>
              <a:t> Pack : https://www.microsoft.com/en-us/download/details.aspx?id=52676</a:t>
            </a:r>
          </a:p>
          <a:p>
            <a:r>
              <a:rPr lang="fr-FR" dirty="0" smtClean="0"/>
              <a:t>AST : https://fr.wikipedia.org/wiki/Arbre_syntaxique_abstrait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9DCAA-E612-4BC0-AA75-84621265B05F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98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863095" y="3338057"/>
            <a:ext cx="8157883" cy="1196928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CA" sz="3600" b="0" i="0" kern="1200" baseline="0" dirty="0">
                <a:solidFill>
                  <a:schemeClr val="bg2"/>
                </a:solidFill>
                <a:latin typeface="+mj-lt"/>
                <a:ea typeface="Gotham Book" charset="0"/>
                <a:cs typeface="Gotham Book" charset="0"/>
              </a:defRPr>
            </a:lvl1pPr>
          </a:lstStyle>
          <a:p>
            <a:r>
              <a:rPr lang="en-US" dirty="0"/>
              <a:t>SET TITLE IN 36PT, GOTHAM </a:t>
            </a:r>
            <a:br>
              <a:rPr lang="en-US" dirty="0"/>
            </a:br>
            <a:r>
              <a:rPr lang="en-US" dirty="0"/>
              <a:t>REGULAR, MAX 2 LINES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863256" y="4770963"/>
            <a:ext cx="8158162" cy="720725"/>
          </a:xfrm>
        </p:spPr>
        <p:txBody>
          <a:bodyPr>
            <a:normAutofit/>
          </a:bodyPr>
          <a:lstStyle>
            <a:lvl1pPr marL="0" indent="0">
              <a:buNone/>
              <a:defRPr sz="2000" b="0" i="0" baseline="0">
                <a:solidFill>
                  <a:schemeClr val="bg2"/>
                </a:solidFill>
                <a:latin typeface="+mn-lt"/>
                <a:ea typeface="Gotham Medium" charset="0"/>
                <a:cs typeface="Gotham Medium" charset="0"/>
              </a:defRPr>
            </a:lvl1pPr>
          </a:lstStyle>
          <a:p>
            <a:pPr lvl="0"/>
            <a:r>
              <a:rPr lang="en-US" dirty="0"/>
              <a:t>[SPEAKER], [SPEAKER TITLE]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5" t="38832" r="10405" b="38807"/>
          <a:stretch/>
        </p:blipFill>
        <p:spPr>
          <a:xfrm>
            <a:off x="7375088" y="619208"/>
            <a:ext cx="4283512" cy="120959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113480"/>
            <a:ext cx="12192000" cy="744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5" t="38832" r="10405" b="38807"/>
          <a:stretch/>
        </p:blipFill>
        <p:spPr>
          <a:xfrm>
            <a:off x="7375088" y="619208"/>
            <a:ext cx="4283512" cy="1209592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6113480"/>
            <a:ext cx="12192000" cy="744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- Whit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932592" y="2638005"/>
            <a:ext cx="5176896" cy="1581992"/>
          </a:xfrm>
        </p:spPr>
        <p:txBody>
          <a:bodyPr anchor="ctr">
            <a:normAutofit/>
          </a:bodyPr>
          <a:lstStyle>
            <a:lvl1pPr>
              <a:defRPr sz="4000" b="0" i="0">
                <a:solidFill>
                  <a:schemeClr val="tx1"/>
                </a:solidFill>
                <a:latin typeface="+mj-lt"/>
                <a:ea typeface="Gotham Book" charset="0"/>
                <a:cs typeface="Gotham Book" charset="0"/>
              </a:defRPr>
            </a:lvl1pPr>
          </a:lstStyle>
          <a:p>
            <a:r>
              <a:rPr lang="en-US" dirty="0"/>
              <a:t>SECTION BREAK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527990" y="413678"/>
            <a:ext cx="11191043" cy="6648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-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27888" y="3105835"/>
            <a:ext cx="518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4000" b="0" i="0" kern="1200" dirty="0">
                <a:solidFill>
                  <a:schemeClr val="bg2"/>
                </a:solidFill>
                <a:latin typeface="+mj-lt"/>
                <a:ea typeface="Gotham Book" charset="0"/>
                <a:cs typeface="Gotham Book" charset="0"/>
              </a:rPr>
              <a:t>QUESTIONS?</a:t>
            </a: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s - Whit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27888" y="3105835"/>
            <a:ext cx="518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4000" b="0" i="0" kern="1200" dirty="0">
                <a:solidFill>
                  <a:schemeClr val="tx1"/>
                </a:solidFill>
                <a:latin typeface="+mj-lt"/>
                <a:ea typeface="Gotham Book" charset="0"/>
                <a:cs typeface="Gotham Book" charset="0"/>
              </a:rPr>
              <a:t>QUESTIONS?</a:t>
            </a: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27888" y="2828836"/>
            <a:ext cx="5181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4000" b="0" i="0" kern="1200" dirty="0">
                <a:solidFill>
                  <a:schemeClr val="bg2"/>
                </a:solidFill>
                <a:latin typeface="+mj-lt"/>
                <a:ea typeface="Gotham Book" charset="0"/>
                <a:cs typeface="Gotham Book" charset="0"/>
              </a:rPr>
              <a:t>THANK</a:t>
            </a:r>
            <a:r>
              <a:rPr lang="en-US" sz="4000" b="0" i="0" kern="1200" baseline="0" dirty="0">
                <a:solidFill>
                  <a:schemeClr val="bg2"/>
                </a:solidFill>
                <a:latin typeface="+mj-lt"/>
                <a:ea typeface="Gotham Book" charset="0"/>
                <a:cs typeface="Gotham Book" charset="0"/>
              </a:rPr>
              <a:t> YOU</a:t>
            </a:r>
            <a:br>
              <a:rPr lang="en-US" sz="4000" b="0" i="0" kern="1200" baseline="0" dirty="0">
                <a:solidFill>
                  <a:schemeClr val="bg2"/>
                </a:solidFill>
                <a:latin typeface="+mj-lt"/>
                <a:ea typeface="Gotham Book" charset="0"/>
                <a:cs typeface="Gotham Book" charset="0"/>
              </a:rPr>
            </a:br>
            <a:r>
              <a:rPr lang="en-US" sz="4000" b="0" i="0" kern="1200" baseline="0" dirty="0">
                <a:solidFill>
                  <a:schemeClr val="bg2"/>
                </a:solidFill>
                <a:latin typeface="+mj-lt"/>
                <a:ea typeface="Gotham Book" charset="0"/>
                <a:cs typeface="Gotham Book" charset="0"/>
              </a:rPr>
              <a:t>FOR ATTENDING</a:t>
            </a:r>
            <a:endParaRPr lang="en-US" sz="4000" b="0" i="0" kern="1200" dirty="0">
              <a:solidFill>
                <a:schemeClr val="bg2"/>
              </a:solidFill>
              <a:latin typeface="+mj-lt"/>
              <a:ea typeface="Gotham Book" charset="0"/>
              <a:cs typeface="Gotham Book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5" t="38832" r="10405" b="38807"/>
          <a:stretch/>
        </p:blipFill>
        <p:spPr>
          <a:xfrm>
            <a:off x="7375088" y="619208"/>
            <a:ext cx="4283512" cy="12095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5" t="38832" r="10405" b="38807"/>
          <a:stretch/>
        </p:blipFill>
        <p:spPr>
          <a:xfrm>
            <a:off x="7375088" y="619208"/>
            <a:ext cx="4283512" cy="120959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ograp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5218113" y="4962877"/>
            <a:ext cx="5697537" cy="390525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200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Text Placeholder 32"/>
          <p:cNvSpPr>
            <a:spLocks noGrp="1"/>
          </p:cNvSpPr>
          <p:nvPr>
            <p:ph type="body" sz="quarter" idx="15"/>
          </p:nvPr>
        </p:nvSpPr>
        <p:spPr>
          <a:xfrm>
            <a:off x="5218113" y="5353599"/>
            <a:ext cx="5697537" cy="720219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140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78903" y="1014184"/>
            <a:ext cx="5737253" cy="664889"/>
          </a:xfrm>
        </p:spPr>
        <p:txBody>
          <a:bodyPr/>
          <a:lstStyle/>
          <a:p>
            <a:r>
              <a:rPr lang="en-US" dirty="0"/>
              <a:t>[Speaker]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820965" y="4065754"/>
            <a:ext cx="353832" cy="353832"/>
            <a:chOff x="6351804" y="5146675"/>
            <a:chExt cx="353832" cy="353832"/>
          </a:xfrm>
        </p:grpSpPr>
        <p:sp>
          <p:nvSpPr>
            <p:cNvPr id="8" name="Freeform 79"/>
            <p:cNvSpPr>
              <a:spLocks/>
            </p:cNvSpPr>
            <p:nvPr/>
          </p:nvSpPr>
          <p:spPr bwMode="auto">
            <a:xfrm>
              <a:off x="6490692" y="5241925"/>
              <a:ext cx="76056" cy="161920"/>
            </a:xfrm>
            <a:custGeom>
              <a:avLst/>
              <a:gdLst>
                <a:gd name="T0" fmla="*/ 30 w 30"/>
                <a:gd name="T1" fmla="*/ 22 h 64"/>
                <a:gd name="T2" fmla="*/ 19 w 30"/>
                <a:gd name="T3" fmla="*/ 22 h 64"/>
                <a:gd name="T4" fmla="*/ 19 w 30"/>
                <a:gd name="T5" fmla="*/ 14 h 64"/>
                <a:gd name="T6" fmla="*/ 23 w 30"/>
                <a:gd name="T7" fmla="*/ 11 h 64"/>
                <a:gd name="T8" fmla="*/ 30 w 30"/>
                <a:gd name="T9" fmla="*/ 11 h 64"/>
                <a:gd name="T10" fmla="*/ 30 w 30"/>
                <a:gd name="T11" fmla="*/ 0 h 64"/>
                <a:gd name="T12" fmla="*/ 22 w 30"/>
                <a:gd name="T13" fmla="*/ 0 h 64"/>
                <a:gd name="T14" fmla="*/ 8 w 30"/>
                <a:gd name="T15" fmla="*/ 13 h 64"/>
                <a:gd name="T16" fmla="*/ 8 w 30"/>
                <a:gd name="T17" fmla="*/ 22 h 64"/>
                <a:gd name="T18" fmla="*/ 0 w 30"/>
                <a:gd name="T19" fmla="*/ 22 h 64"/>
                <a:gd name="T20" fmla="*/ 0 w 30"/>
                <a:gd name="T21" fmla="*/ 34 h 64"/>
                <a:gd name="T22" fmla="*/ 8 w 30"/>
                <a:gd name="T23" fmla="*/ 34 h 64"/>
                <a:gd name="T24" fmla="*/ 8 w 30"/>
                <a:gd name="T25" fmla="*/ 64 h 64"/>
                <a:gd name="T26" fmla="*/ 19 w 30"/>
                <a:gd name="T27" fmla="*/ 64 h 64"/>
                <a:gd name="T28" fmla="*/ 19 w 30"/>
                <a:gd name="T29" fmla="*/ 34 h 64"/>
                <a:gd name="T30" fmla="*/ 28 w 30"/>
                <a:gd name="T31" fmla="*/ 34 h 64"/>
                <a:gd name="T32" fmla="*/ 30 w 30"/>
                <a:gd name="T33" fmla="*/ 2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64">
                  <a:moveTo>
                    <a:pt x="30" y="22"/>
                  </a:moveTo>
                  <a:cubicBezTo>
                    <a:pt x="19" y="22"/>
                    <a:pt x="19" y="22"/>
                    <a:pt x="19" y="2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2"/>
                    <a:pt x="22" y="11"/>
                    <a:pt x="23" y="11"/>
                  </a:cubicBezTo>
                  <a:cubicBezTo>
                    <a:pt x="24" y="11"/>
                    <a:pt x="30" y="11"/>
                    <a:pt x="30" y="1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1" y="0"/>
                    <a:pt x="8" y="8"/>
                    <a:pt x="8" y="1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48"/>
                    <a:pt x="8" y="64"/>
                    <a:pt x="8" y="64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9" y="64"/>
                    <a:pt x="19" y="48"/>
                    <a:pt x="19" y="34"/>
                  </a:cubicBezTo>
                  <a:cubicBezTo>
                    <a:pt x="28" y="34"/>
                    <a:pt x="28" y="34"/>
                    <a:pt x="28" y="34"/>
                  </a:cubicBezTo>
                  <a:lnTo>
                    <a:pt x="30" y="22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AU">
                <a:latin typeface="+mn-lt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6351804" y="5146675"/>
              <a:ext cx="353832" cy="353832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20965" y="4760173"/>
            <a:ext cx="353832" cy="353832"/>
            <a:chOff x="5748554" y="5146675"/>
            <a:chExt cx="353832" cy="353832"/>
          </a:xfrm>
        </p:grpSpPr>
        <p:sp>
          <p:nvSpPr>
            <p:cNvPr id="11" name="Freeform 383"/>
            <p:cNvSpPr>
              <a:spLocks/>
            </p:cNvSpPr>
            <p:nvPr/>
          </p:nvSpPr>
          <p:spPr bwMode="auto">
            <a:xfrm>
              <a:off x="5852152" y="5257800"/>
              <a:ext cx="159336" cy="137932"/>
            </a:xfrm>
            <a:custGeom>
              <a:avLst/>
              <a:gdLst>
                <a:gd name="T0" fmla="*/ 458484450 w 64"/>
                <a:gd name="T1" fmla="*/ 49083328 h 56"/>
                <a:gd name="T2" fmla="*/ 408336961 w 64"/>
                <a:gd name="T3" fmla="*/ 63107136 h 56"/>
                <a:gd name="T4" fmla="*/ 444156978 w 64"/>
                <a:gd name="T5" fmla="*/ 7011904 h 56"/>
                <a:gd name="T6" fmla="*/ 386847091 w 64"/>
                <a:gd name="T7" fmla="*/ 28047616 h 56"/>
                <a:gd name="T8" fmla="*/ 386847091 w 64"/>
                <a:gd name="T9" fmla="*/ 28047616 h 56"/>
                <a:gd name="T10" fmla="*/ 315207056 w 64"/>
                <a:gd name="T11" fmla="*/ 0 h 56"/>
                <a:gd name="T12" fmla="*/ 222077151 w 64"/>
                <a:gd name="T13" fmla="*/ 98166656 h 56"/>
                <a:gd name="T14" fmla="*/ 229242225 w 64"/>
                <a:gd name="T15" fmla="*/ 119202368 h 56"/>
                <a:gd name="T16" fmla="*/ 229242225 w 64"/>
                <a:gd name="T17" fmla="*/ 119202368 h 56"/>
                <a:gd name="T18" fmla="*/ 28654944 w 64"/>
                <a:gd name="T19" fmla="*/ 21035712 h 56"/>
                <a:gd name="T20" fmla="*/ 57309887 w 64"/>
                <a:gd name="T21" fmla="*/ 147249984 h 56"/>
                <a:gd name="T22" fmla="*/ 14327472 w 64"/>
                <a:gd name="T23" fmla="*/ 140238080 h 56"/>
                <a:gd name="T24" fmla="*/ 85964831 w 64"/>
                <a:gd name="T25" fmla="*/ 238404736 h 56"/>
                <a:gd name="T26" fmla="*/ 42982415 w 64"/>
                <a:gd name="T27" fmla="*/ 238404736 h 56"/>
                <a:gd name="T28" fmla="*/ 128949923 w 64"/>
                <a:gd name="T29" fmla="*/ 308523776 h 56"/>
                <a:gd name="T30" fmla="*/ 0 w 64"/>
                <a:gd name="T31" fmla="*/ 350595200 h 56"/>
                <a:gd name="T32" fmla="*/ 150439792 w 64"/>
                <a:gd name="T33" fmla="*/ 392666624 h 56"/>
                <a:gd name="T34" fmla="*/ 415502035 w 64"/>
                <a:gd name="T35" fmla="*/ 98166656 h 56"/>
                <a:gd name="T36" fmla="*/ 415502035 w 64"/>
                <a:gd name="T37" fmla="*/ 98166656 h 56"/>
                <a:gd name="T38" fmla="*/ 415502035 w 64"/>
                <a:gd name="T39" fmla="*/ 98166656 h 56"/>
                <a:gd name="T40" fmla="*/ 415502035 w 64"/>
                <a:gd name="T41" fmla="*/ 98166656 h 56"/>
                <a:gd name="T42" fmla="*/ 458484450 w 64"/>
                <a:gd name="T43" fmla="*/ 49083328 h 5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4" h="56">
                  <a:moveTo>
                    <a:pt x="64" y="7"/>
                  </a:moveTo>
                  <a:cubicBezTo>
                    <a:pt x="63" y="7"/>
                    <a:pt x="60" y="9"/>
                    <a:pt x="57" y="9"/>
                  </a:cubicBezTo>
                  <a:cubicBezTo>
                    <a:pt x="59" y="8"/>
                    <a:pt x="61" y="4"/>
                    <a:pt x="62" y="1"/>
                  </a:cubicBezTo>
                  <a:cubicBezTo>
                    <a:pt x="60" y="3"/>
                    <a:pt x="56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2" y="2"/>
                    <a:pt x="48" y="0"/>
                    <a:pt x="44" y="0"/>
                  </a:cubicBezTo>
                  <a:cubicBezTo>
                    <a:pt x="37" y="0"/>
                    <a:pt x="31" y="6"/>
                    <a:pt x="31" y="14"/>
                  </a:cubicBezTo>
                  <a:cubicBezTo>
                    <a:pt x="31" y="15"/>
                    <a:pt x="31" y="16"/>
                    <a:pt x="32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22" y="17"/>
                    <a:pt x="10" y="12"/>
                    <a:pt x="4" y="3"/>
                  </a:cubicBezTo>
                  <a:cubicBezTo>
                    <a:pt x="0" y="10"/>
                    <a:pt x="3" y="18"/>
                    <a:pt x="8" y="21"/>
                  </a:cubicBezTo>
                  <a:cubicBezTo>
                    <a:pt x="6" y="22"/>
                    <a:pt x="3" y="21"/>
                    <a:pt x="2" y="20"/>
                  </a:cubicBezTo>
                  <a:cubicBezTo>
                    <a:pt x="2" y="25"/>
                    <a:pt x="4" y="31"/>
                    <a:pt x="12" y="34"/>
                  </a:cubicBezTo>
                  <a:cubicBezTo>
                    <a:pt x="10" y="35"/>
                    <a:pt x="8" y="34"/>
                    <a:pt x="6" y="34"/>
                  </a:cubicBezTo>
                  <a:cubicBezTo>
                    <a:pt x="7" y="38"/>
                    <a:pt x="12" y="44"/>
                    <a:pt x="18" y="44"/>
                  </a:cubicBezTo>
                  <a:cubicBezTo>
                    <a:pt x="16" y="46"/>
                    <a:pt x="9" y="51"/>
                    <a:pt x="0" y="50"/>
                  </a:cubicBezTo>
                  <a:cubicBezTo>
                    <a:pt x="6" y="54"/>
                    <a:pt x="13" y="56"/>
                    <a:pt x="21" y="56"/>
                  </a:cubicBezTo>
                  <a:cubicBezTo>
                    <a:pt x="42" y="56"/>
                    <a:pt x="58" y="37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0" y="13"/>
                    <a:pt x="62" y="10"/>
                    <a:pt x="64" y="7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5748554" y="5146675"/>
              <a:ext cx="353832" cy="353832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20965" y="5440724"/>
            <a:ext cx="353832" cy="353832"/>
            <a:chOff x="6866055" y="5146675"/>
            <a:chExt cx="353832" cy="353832"/>
          </a:xfrm>
        </p:grpSpPr>
        <p:sp>
          <p:nvSpPr>
            <p:cNvPr id="14" name="Rounded Rectangle 13"/>
            <p:cNvSpPr/>
            <p:nvPr/>
          </p:nvSpPr>
          <p:spPr>
            <a:xfrm>
              <a:off x="6866055" y="5146675"/>
              <a:ext cx="353832" cy="353832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216"/>
            <p:cNvGrpSpPr>
              <a:grpSpLocks/>
            </p:cNvGrpSpPr>
            <p:nvPr/>
          </p:nvGrpSpPr>
          <p:grpSpPr bwMode="auto">
            <a:xfrm>
              <a:off x="6985002" y="5246689"/>
              <a:ext cx="126998" cy="126996"/>
              <a:chOff x="8400256" y="3573016"/>
              <a:chExt cx="423863" cy="422275"/>
            </a:xfrm>
            <a:solidFill>
              <a:schemeClr val="tx1"/>
            </a:solidFill>
          </p:grpSpPr>
          <p:sp>
            <p:nvSpPr>
              <p:cNvPr id="16" name="Oval 315"/>
              <p:cNvSpPr>
                <a:spLocks noChangeArrowheads="1"/>
              </p:cNvSpPr>
              <p:nvPr/>
            </p:nvSpPr>
            <p:spPr bwMode="auto">
              <a:xfrm>
                <a:off x="8400256" y="3573016"/>
                <a:ext cx="103188" cy="1016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eaLnBrk="1" hangingPunct="1"/>
                <a:endParaRPr lang="en-AU" altLang="x-none"/>
              </a:p>
            </p:txBody>
          </p:sp>
          <p:sp>
            <p:nvSpPr>
              <p:cNvPr id="17" name="Rectangle 316"/>
              <p:cNvSpPr>
                <a:spLocks noChangeArrowheads="1"/>
              </p:cNvSpPr>
              <p:nvPr/>
            </p:nvSpPr>
            <p:spPr bwMode="auto">
              <a:xfrm>
                <a:off x="8408194" y="3714304"/>
                <a:ext cx="87313" cy="280987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eaLnBrk="1" hangingPunct="1"/>
                <a:endParaRPr lang="en-AU" altLang="x-none"/>
              </a:p>
            </p:txBody>
          </p:sp>
          <p:sp>
            <p:nvSpPr>
              <p:cNvPr id="18" name="Freeform 317"/>
              <p:cNvSpPr>
                <a:spLocks/>
              </p:cNvSpPr>
              <p:nvPr/>
            </p:nvSpPr>
            <p:spPr bwMode="auto">
              <a:xfrm>
                <a:off x="8551069" y="3706366"/>
                <a:ext cx="273050" cy="288925"/>
              </a:xfrm>
              <a:custGeom>
                <a:avLst/>
                <a:gdLst>
                  <a:gd name="T0" fmla="*/ 232890753 w 196"/>
                  <a:gd name="T1" fmla="*/ 0 h 207"/>
                  <a:gd name="T2" fmla="*/ 118386679 w 196"/>
                  <a:gd name="T3" fmla="*/ 62342199 h 207"/>
                  <a:gd name="T4" fmla="*/ 116446073 w 196"/>
                  <a:gd name="T5" fmla="*/ 62342199 h 207"/>
                  <a:gd name="T6" fmla="*/ 116446073 w 196"/>
                  <a:gd name="T7" fmla="*/ 9741099 h 207"/>
                  <a:gd name="T8" fmla="*/ 0 w 196"/>
                  <a:gd name="T9" fmla="*/ 9741099 h 207"/>
                  <a:gd name="T10" fmla="*/ 0 w 196"/>
                  <a:gd name="T11" fmla="*/ 403273699 h 207"/>
                  <a:gd name="T12" fmla="*/ 122267889 w 196"/>
                  <a:gd name="T13" fmla="*/ 403273699 h 207"/>
                  <a:gd name="T14" fmla="*/ 122267889 w 196"/>
                  <a:gd name="T15" fmla="*/ 208455898 h 207"/>
                  <a:gd name="T16" fmla="*/ 194075860 w 196"/>
                  <a:gd name="T17" fmla="*/ 107150698 h 207"/>
                  <a:gd name="T18" fmla="*/ 258121409 w 196"/>
                  <a:gd name="T19" fmla="*/ 212351500 h 207"/>
                  <a:gd name="T20" fmla="*/ 258121409 w 196"/>
                  <a:gd name="T21" fmla="*/ 403273699 h 207"/>
                  <a:gd name="T22" fmla="*/ 380389298 w 196"/>
                  <a:gd name="T23" fmla="*/ 403273699 h 207"/>
                  <a:gd name="T24" fmla="*/ 380389298 w 196"/>
                  <a:gd name="T25" fmla="*/ 187025200 h 207"/>
                  <a:gd name="T26" fmla="*/ 232890753 w 196"/>
                  <a:gd name="T27" fmla="*/ 0 h 2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96" h="207">
                    <a:moveTo>
                      <a:pt x="120" y="0"/>
                    </a:moveTo>
                    <a:cubicBezTo>
                      <a:pt x="90" y="0"/>
                      <a:pt x="69" y="16"/>
                      <a:pt x="61" y="32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07"/>
                      <a:pt x="0" y="207"/>
                      <a:pt x="0" y="207"/>
                    </a:cubicBezTo>
                    <a:cubicBezTo>
                      <a:pt x="63" y="207"/>
                      <a:pt x="63" y="207"/>
                      <a:pt x="63" y="207"/>
                    </a:cubicBezTo>
                    <a:cubicBezTo>
                      <a:pt x="63" y="107"/>
                      <a:pt x="63" y="107"/>
                      <a:pt x="63" y="107"/>
                    </a:cubicBezTo>
                    <a:cubicBezTo>
                      <a:pt x="63" y="81"/>
                      <a:pt x="68" y="55"/>
                      <a:pt x="100" y="55"/>
                    </a:cubicBezTo>
                    <a:cubicBezTo>
                      <a:pt x="133" y="55"/>
                      <a:pt x="133" y="85"/>
                      <a:pt x="133" y="109"/>
                    </a:cubicBezTo>
                    <a:cubicBezTo>
                      <a:pt x="133" y="207"/>
                      <a:pt x="133" y="207"/>
                      <a:pt x="133" y="207"/>
                    </a:cubicBezTo>
                    <a:cubicBezTo>
                      <a:pt x="196" y="207"/>
                      <a:pt x="196" y="207"/>
                      <a:pt x="196" y="207"/>
                    </a:cubicBezTo>
                    <a:cubicBezTo>
                      <a:pt x="196" y="96"/>
                      <a:pt x="196" y="96"/>
                      <a:pt x="196" y="96"/>
                    </a:cubicBezTo>
                    <a:cubicBezTo>
                      <a:pt x="196" y="42"/>
                      <a:pt x="184" y="0"/>
                      <a:pt x="120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cxnSp>
        <p:nvCxnSpPr>
          <p:cNvPr id="19" name="Straight Connector 18"/>
          <p:cNvCxnSpPr/>
          <p:nvPr/>
        </p:nvCxnSpPr>
        <p:spPr>
          <a:xfrm>
            <a:off x="4325229" y="629291"/>
            <a:ext cx="0" cy="5630107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5218113" y="2222978"/>
            <a:ext cx="5697537" cy="390525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200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1"/>
          </p:nvPr>
        </p:nvSpPr>
        <p:spPr>
          <a:xfrm>
            <a:off x="5218113" y="2613700"/>
            <a:ext cx="5697537" cy="720219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140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5218113" y="3588276"/>
            <a:ext cx="5697537" cy="390525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200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32"/>
          <p:cNvSpPr>
            <a:spLocks noGrp="1"/>
          </p:cNvSpPr>
          <p:nvPr>
            <p:ph type="body" sz="quarter" idx="13"/>
          </p:nvPr>
        </p:nvSpPr>
        <p:spPr>
          <a:xfrm>
            <a:off x="5218113" y="3978998"/>
            <a:ext cx="5697537" cy="720219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140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Picture Placeholder 38"/>
          <p:cNvSpPr>
            <a:spLocks noGrp="1"/>
          </p:cNvSpPr>
          <p:nvPr>
            <p:ph type="pic" sz="quarter" idx="16"/>
          </p:nvPr>
        </p:nvSpPr>
        <p:spPr>
          <a:xfrm>
            <a:off x="723900" y="963613"/>
            <a:ext cx="2671763" cy="26717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7" hasCustomPrompt="1"/>
          </p:nvPr>
        </p:nvSpPr>
        <p:spPr>
          <a:xfrm>
            <a:off x="1236663" y="4065588"/>
            <a:ext cx="2159000" cy="354012"/>
          </a:xfrm>
        </p:spPr>
        <p:txBody>
          <a:bodyPr>
            <a:noAutofit/>
          </a:bodyPr>
          <a:lstStyle>
            <a:lvl1pPr marL="0" indent="0">
              <a:buNone/>
              <a:defRPr lang="en-US" sz="1600" b="0" i="0" kern="1200" dirty="0">
                <a:solidFill>
                  <a:schemeClr val="accent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 err="1"/>
              <a:t>url</a:t>
            </a:r>
            <a:endParaRPr lang="en-US" dirty="0"/>
          </a:p>
        </p:txBody>
      </p:sp>
      <p:sp>
        <p:nvSpPr>
          <p:cNvPr id="43" name="Text Placeholder 41"/>
          <p:cNvSpPr>
            <a:spLocks noGrp="1"/>
          </p:cNvSpPr>
          <p:nvPr>
            <p:ph type="body" sz="quarter" idx="18" hasCustomPrompt="1"/>
          </p:nvPr>
        </p:nvSpPr>
        <p:spPr>
          <a:xfrm>
            <a:off x="1236663" y="4760173"/>
            <a:ext cx="2159000" cy="354012"/>
          </a:xfrm>
        </p:spPr>
        <p:txBody>
          <a:bodyPr>
            <a:noAutofit/>
          </a:bodyPr>
          <a:lstStyle>
            <a:lvl1pPr marL="0" indent="0">
              <a:buNone/>
              <a:defRPr lang="en-US" sz="1600" b="0" i="0" kern="1200" dirty="0">
                <a:solidFill>
                  <a:schemeClr val="accent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 err="1"/>
              <a:t>url</a:t>
            </a:r>
            <a:endParaRPr lang="en-US" dirty="0"/>
          </a:p>
        </p:txBody>
      </p:sp>
      <p:sp>
        <p:nvSpPr>
          <p:cNvPr id="44" name="Text Placeholder 41"/>
          <p:cNvSpPr>
            <a:spLocks noGrp="1"/>
          </p:cNvSpPr>
          <p:nvPr>
            <p:ph type="body" sz="quarter" idx="19" hasCustomPrompt="1"/>
          </p:nvPr>
        </p:nvSpPr>
        <p:spPr>
          <a:xfrm>
            <a:off x="1236663" y="5432470"/>
            <a:ext cx="2159000" cy="354012"/>
          </a:xfrm>
        </p:spPr>
        <p:txBody>
          <a:bodyPr>
            <a:noAutofit/>
          </a:bodyPr>
          <a:lstStyle>
            <a:lvl1pPr marL="0" indent="0">
              <a:buNone/>
              <a:defRPr lang="en-US" sz="1600" b="0" i="0" kern="1200" dirty="0">
                <a:solidFill>
                  <a:schemeClr val="accent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 err="1"/>
              <a:t>url</a:t>
            </a:r>
            <a:endParaRPr lang="en-US" dirty="0"/>
          </a:p>
        </p:txBody>
      </p:sp>
      <p:cxnSp>
        <p:nvCxnSpPr>
          <p:cNvPr id="48" name="Straight Connector 47"/>
          <p:cNvCxnSpPr/>
          <p:nvPr userDrawn="1"/>
        </p:nvCxnSpPr>
        <p:spPr>
          <a:xfrm>
            <a:off x="4325229" y="629291"/>
            <a:ext cx="0" cy="5630107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527990" y="413678"/>
            <a:ext cx="6639293" cy="6648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544175" y="1947849"/>
            <a:ext cx="6623108" cy="390525"/>
          </a:xfrm>
        </p:spPr>
        <p:txBody>
          <a:bodyPr anchor="b">
            <a:normAutofit/>
          </a:bodyPr>
          <a:lstStyle>
            <a:lvl1pPr marL="0" indent="0" algn="l" defTabSz="914400" rtl="0" eaLnBrk="1" latinLnBrk="0" hangingPunct="1">
              <a:buNone/>
              <a:defRPr lang="en-US" sz="200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HEADING ONE</a:t>
            </a:r>
          </a:p>
        </p:txBody>
      </p:sp>
      <p:sp>
        <p:nvSpPr>
          <p:cNvPr id="11" name="Text Placeholder 32"/>
          <p:cNvSpPr>
            <a:spLocks noGrp="1"/>
          </p:cNvSpPr>
          <p:nvPr>
            <p:ph type="body" sz="quarter" idx="11"/>
          </p:nvPr>
        </p:nvSpPr>
        <p:spPr>
          <a:xfrm>
            <a:off x="544175" y="2354755"/>
            <a:ext cx="6623108" cy="720219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140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544175" y="3313147"/>
            <a:ext cx="6623108" cy="390525"/>
          </a:xfrm>
        </p:spPr>
        <p:txBody>
          <a:bodyPr anchor="b">
            <a:normAutofit/>
          </a:bodyPr>
          <a:lstStyle>
            <a:lvl1pPr marL="0" indent="0" algn="l" defTabSz="914400" rtl="0" eaLnBrk="1" latinLnBrk="0" hangingPunct="1">
              <a:buNone/>
              <a:defRPr lang="en-US" sz="1800" kern="1200" dirty="0" smtClean="0">
                <a:solidFill>
                  <a:schemeClr val="tx2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Heading Two</a:t>
            </a:r>
          </a:p>
        </p:txBody>
      </p:sp>
      <p:sp>
        <p:nvSpPr>
          <p:cNvPr id="13" name="Text Placeholder 32"/>
          <p:cNvSpPr>
            <a:spLocks noGrp="1"/>
          </p:cNvSpPr>
          <p:nvPr>
            <p:ph type="body" sz="quarter" idx="13"/>
          </p:nvPr>
        </p:nvSpPr>
        <p:spPr>
          <a:xfrm>
            <a:off x="544175" y="3720053"/>
            <a:ext cx="6623108" cy="720219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140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544175" y="4687748"/>
            <a:ext cx="6623108" cy="390525"/>
          </a:xfrm>
        </p:spPr>
        <p:txBody>
          <a:bodyPr anchor="b">
            <a:normAutofit/>
          </a:bodyPr>
          <a:lstStyle>
            <a:lvl1pPr marL="0" indent="0" algn="l" defTabSz="914400" rtl="0" eaLnBrk="1" latinLnBrk="0" hangingPunct="1">
              <a:buNone/>
              <a:defRPr lang="en-US" sz="1600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Heading Three</a:t>
            </a:r>
          </a:p>
        </p:txBody>
      </p:sp>
      <p:sp>
        <p:nvSpPr>
          <p:cNvPr id="15" name="Text Placeholder 32"/>
          <p:cNvSpPr>
            <a:spLocks noGrp="1"/>
          </p:cNvSpPr>
          <p:nvPr>
            <p:ph type="body" sz="quarter" idx="15"/>
          </p:nvPr>
        </p:nvSpPr>
        <p:spPr>
          <a:xfrm>
            <a:off x="544175" y="5094654"/>
            <a:ext cx="6623108" cy="720219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140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8323761" y="0"/>
            <a:ext cx="3868240" cy="6858000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1">
                <a:latin typeface="+mn-lt"/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-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27990" y="413678"/>
            <a:ext cx="11191043" cy="6648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8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657712" y="2890635"/>
            <a:ext cx="4620524" cy="390525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2000" kern="1200" baseline="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9" name="Text Placeholder 30"/>
          <p:cNvSpPr>
            <a:spLocks noGrp="1"/>
          </p:cNvSpPr>
          <p:nvPr>
            <p:ph type="body" sz="quarter" idx="15" hasCustomPrompt="1"/>
          </p:nvPr>
        </p:nvSpPr>
        <p:spPr>
          <a:xfrm>
            <a:off x="6572988" y="2890635"/>
            <a:ext cx="4620524" cy="390525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2000" kern="1200" baseline="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657711" y="3391176"/>
            <a:ext cx="4620524" cy="245115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6572988" y="3391176"/>
            <a:ext cx="4620524" cy="245115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-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27990" y="413678"/>
            <a:ext cx="11191043" cy="6648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733621" y="3221525"/>
            <a:ext cx="4550478" cy="0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657711" y="3391176"/>
            <a:ext cx="4620524" cy="245115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6648898" y="3221525"/>
            <a:ext cx="4550478" cy="0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6572988" y="3391176"/>
            <a:ext cx="4620524" cy="245115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733621" y="3221525"/>
            <a:ext cx="4550478" cy="0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6648898" y="3221525"/>
            <a:ext cx="4550478" cy="0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-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663575" y="3364672"/>
            <a:ext cx="2921138" cy="21510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584488" y="3364672"/>
            <a:ext cx="2930180" cy="21510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8521148" y="3364672"/>
            <a:ext cx="2915479" cy="21510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Title Placeholder 1"/>
          <p:cNvSpPr>
            <a:spLocks noGrp="1"/>
          </p:cNvSpPr>
          <p:nvPr>
            <p:ph type="title"/>
          </p:nvPr>
        </p:nvSpPr>
        <p:spPr>
          <a:xfrm>
            <a:off x="527990" y="413678"/>
            <a:ext cx="11191043" cy="6648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9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657711" y="2870757"/>
            <a:ext cx="2927533" cy="390525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2000" kern="1200" baseline="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1" name="Text Placeholder 30"/>
          <p:cNvSpPr>
            <a:spLocks noGrp="1"/>
          </p:cNvSpPr>
          <p:nvPr>
            <p:ph type="body" sz="quarter" idx="16" hasCustomPrompt="1"/>
          </p:nvPr>
        </p:nvSpPr>
        <p:spPr>
          <a:xfrm>
            <a:off x="4584212" y="2870757"/>
            <a:ext cx="2936594" cy="390525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2000" kern="1200" baseline="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2" name="Text Placeholder 30"/>
          <p:cNvSpPr>
            <a:spLocks noGrp="1"/>
          </p:cNvSpPr>
          <p:nvPr>
            <p:ph type="body" sz="quarter" idx="17" hasCustomPrompt="1"/>
          </p:nvPr>
        </p:nvSpPr>
        <p:spPr>
          <a:xfrm>
            <a:off x="8520726" y="2870757"/>
            <a:ext cx="2921860" cy="390525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2000" kern="1200" baseline="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-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733621" y="3228152"/>
            <a:ext cx="2576317" cy="0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764448" y="3228152"/>
            <a:ext cx="2576317" cy="0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795276" y="3228152"/>
            <a:ext cx="2576317" cy="0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663575" y="3397803"/>
            <a:ext cx="2678113" cy="21510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683332" y="3397803"/>
            <a:ext cx="2678113" cy="21510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8714160" y="3397803"/>
            <a:ext cx="2678113" cy="21510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Title Placeholder 1"/>
          <p:cNvSpPr>
            <a:spLocks noGrp="1"/>
          </p:cNvSpPr>
          <p:nvPr>
            <p:ph type="title"/>
          </p:nvPr>
        </p:nvSpPr>
        <p:spPr>
          <a:xfrm>
            <a:off x="527990" y="413678"/>
            <a:ext cx="11191043" cy="6648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733621" y="3228152"/>
            <a:ext cx="2576317" cy="0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4764448" y="3228152"/>
            <a:ext cx="2576317" cy="0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8795276" y="3228152"/>
            <a:ext cx="2576317" cy="0"/>
          </a:xfrm>
          <a:prstGeom prst="line">
            <a:avLst/>
          </a:prstGeom>
          <a:ln w="952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/>
          </p:nvPr>
        </p:nvSpPr>
        <p:spPr>
          <a:xfrm>
            <a:off x="845426" y="2495016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4777256" y="2495016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8554535" y="2495016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845426" y="4648828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4777256" y="4648828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8554535" y="4648828"/>
            <a:ext cx="2846387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-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32592" y="2638005"/>
            <a:ext cx="6141308" cy="1581992"/>
          </a:xfrm>
        </p:spPr>
        <p:txBody>
          <a:bodyPr anchor="ctr">
            <a:normAutofit/>
          </a:bodyPr>
          <a:lstStyle>
            <a:lvl1pPr>
              <a:defRPr sz="4000" b="0" i="0">
                <a:solidFill>
                  <a:schemeClr val="bg2"/>
                </a:solidFill>
                <a:latin typeface="+mj-lt"/>
                <a:ea typeface="Gotham Book" charset="0"/>
                <a:cs typeface="Gotham Book" charset="0"/>
              </a:defRPr>
            </a:lvl1pPr>
          </a:lstStyle>
          <a:p>
            <a:r>
              <a:rPr lang="en-US" dirty="0"/>
              <a:t>SECTION BREAK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27990" y="413678"/>
            <a:ext cx="11191043" cy="6648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Title of Slide in 36pt</a:t>
            </a:r>
            <a:endParaRPr lang="en-CA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527990" y="1409303"/>
            <a:ext cx="11191043" cy="4343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8696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+mj-lt"/>
          <a:ea typeface="Gotham Light" charset="0"/>
          <a:cs typeface="Gotham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+mn-lt"/>
          <a:ea typeface="Gotham Light" charset="0"/>
          <a:cs typeface="Gotham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Gotham Light" charset="0"/>
          <a:cs typeface="Gotham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Gotham Light" charset="0"/>
          <a:cs typeface="Gotham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Gotham Light" charset="0"/>
          <a:cs typeface="Gotham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Gotham Light" charset="0"/>
          <a:cs typeface="Gotham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nkuruSQL/KMO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63095" y="3338057"/>
            <a:ext cx="8157883" cy="11969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tx1"/>
                </a:solidFill>
                <a:latin typeface="+mj-lt"/>
                <a:ea typeface="Gotham Light" charset="0"/>
                <a:cs typeface="Gotham Light" charset="0"/>
              </a:defRPr>
            </a:lvl1pPr>
          </a:lstStyle>
          <a:p>
            <a:r>
              <a:rPr lang="en-US" dirty="0" smtClean="0">
                <a:solidFill>
                  <a:schemeClr val="bg2"/>
                </a:solidFill>
              </a:rPr>
              <a:t>Les </a:t>
            </a:r>
            <a:r>
              <a:rPr lang="en-US" dirty="0" err="1" smtClean="0">
                <a:solidFill>
                  <a:schemeClr val="bg2"/>
                </a:solidFill>
              </a:rPr>
              <a:t>outils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 smtClean="0">
                <a:solidFill>
                  <a:schemeClr val="bg2"/>
                </a:solidFill>
              </a:rPr>
              <a:t>Powershell</a:t>
            </a:r>
            <a:r>
              <a:rPr lang="en-US" dirty="0" smtClean="0">
                <a:solidFill>
                  <a:schemeClr val="bg2"/>
                </a:solidFill>
              </a:rPr>
              <a:t> pour SQL</a:t>
            </a:r>
          </a:p>
          <a:p>
            <a:r>
              <a:rPr lang="en-US" sz="2000" dirty="0" smtClean="0">
                <a:solidFill>
                  <a:schemeClr val="bg2"/>
                </a:solidFill>
              </a:rPr>
              <a:t>SMO, KMO, </a:t>
            </a:r>
            <a:r>
              <a:rPr lang="en-US" sz="2000" dirty="0" err="1" smtClean="0">
                <a:solidFill>
                  <a:schemeClr val="bg2"/>
                </a:solidFill>
              </a:rPr>
              <a:t>ScriptDom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863256" y="4770963"/>
            <a:ext cx="8158162" cy="720725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2"/>
                </a:solidFill>
              </a:rPr>
              <a:t>Gregory Boge</a:t>
            </a:r>
            <a:endParaRPr lang="en-US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732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KMO</a:t>
            </a:r>
            <a:endParaRPr lang="en-US" dirty="0"/>
          </a:p>
        </p:txBody>
      </p:sp>
      <p:pic>
        <p:nvPicPr>
          <p:cNvPr id="12" name="Espace réservé pour une image  11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42" r="10"/>
          <a:stretch/>
        </p:blipFill>
        <p:spPr>
          <a:xfrm>
            <a:off x="8316000" y="0"/>
            <a:ext cx="3869366" cy="6858957"/>
          </a:xfrm>
          <a:effectLst>
            <a:softEdge rad="0"/>
          </a:effectLst>
        </p:spPr>
      </p:pic>
      <p:sp>
        <p:nvSpPr>
          <p:cNvPr id="13" name="Text Placeholder 2"/>
          <p:cNvSpPr txBox="1">
            <a:spLocks/>
          </p:cNvSpPr>
          <p:nvPr/>
        </p:nvSpPr>
        <p:spPr>
          <a:xfrm>
            <a:off x="696575" y="1642225"/>
            <a:ext cx="6623108" cy="3415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Jetons un œil dans </a:t>
            </a: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github</a:t>
            </a:r>
            <a:endParaRPr lang="fr-FR" dirty="0" smtClean="0">
              <a:solidFill>
                <a:schemeClr val="bg1">
                  <a:lumMod val="7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3"/>
              </a:rPr>
              <a:t>https://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  <a:hlinkClick r:id="rId3"/>
              </a:rPr>
              <a:t>github.com/KankuruSQL/KMO</a:t>
            </a:r>
            <a:endParaRPr lang="fr-FR" dirty="0" smtClean="0">
              <a:solidFill>
                <a:schemeClr val="bg1">
                  <a:lumMod val="7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endParaRPr lang="fr-FR" dirty="0" smtClean="0">
              <a:solidFill>
                <a:schemeClr val="bg1">
                  <a:lumMod val="7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N’hésitez pas à contribuer !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74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63095" y="3338057"/>
            <a:ext cx="8157883" cy="11969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tx1"/>
                </a:solidFill>
                <a:latin typeface="+mj-lt"/>
                <a:ea typeface="Gotham Light" charset="0"/>
                <a:cs typeface="Gotham Light" charset="0"/>
              </a:defRPr>
            </a:lvl1pPr>
          </a:lstStyle>
          <a:p>
            <a:r>
              <a:rPr lang="en-US" b="1" dirty="0" err="1" smtClean="0">
                <a:solidFill>
                  <a:schemeClr val="bg2"/>
                </a:solidFill>
              </a:rPr>
              <a:t>Démo</a:t>
            </a:r>
            <a:r>
              <a:rPr lang="en-US" b="1" dirty="0" smtClean="0">
                <a:solidFill>
                  <a:schemeClr val="bg2"/>
                </a:solidFill>
              </a:rPr>
              <a:t> KMO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77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ScriptDom</a:t>
            </a:r>
            <a:endParaRPr lang="en-US" dirty="0"/>
          </a:p>
        </p:txBody>
      </p:sp>
      <p:pic>
        <p:nvPicPr>
          <p:cNvPr id="12" name="Espace réservé pour une image  11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42" r="10"/>
          <a:stretch/>
        </p:blipFill>
        <p:spPr>
          <a:xfrm>
            <a:off x="8316000" y="0"/>
            <a:ext cx="3869366" cy="6858957"/>
          </a:xfrm>
          <a:effectLst>
            <a:softEdge rad="0"/>
          </a:effectLst>
        </p:spPr>
      </p:pic>
      <p:sp>
        <p:nvSpPr>
          <p:cNvPr id="13" name="Text Placeholder 2"/>
          <p:cNvSpPr txBox="1">
            <a:spLocks/>
          </p:cNvSpPr>
          <p:nvPr/>
        </p:nvSpPr>
        <p:spPr>
          <a:xfrm>
            <a:off x="696575" y="1642225"/>
            <a:ext cx="6623108" cy="4349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Abstract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syntax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tree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Permet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de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parser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le T-SQL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Fourni 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par 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Microsoft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Utilisable 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en </a:t>
            </a: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Powershell</a:t>
            </a:r>
            <a:endParaRPr lang="fr-FR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Utilisé par SSDT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Pas utilisé dans </a:t>
            </a: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Kankuru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 (pour le moment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694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63095" y="3338057"/>
            <a:ext cx="8157883" cy="11969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tx1"/>
                </a:solidFill>
                <a:latin typeface="+mj-lt"/>
                <a:ea typeface="Gotham Light" charset="0"/>
                <a:cs typeface="Gotham Light" charset="0"/>
              </a:defRPr>
            </a:lvl1pPr>
          </a:lstStyle>
          <a:p>
            <a:r>
              <a:rPr lang="en-US" b="1" dirty="0" err="1" smtClean="0">
                <a:solidFill>
                  <a:schemeClr val="bg2"/>
                </a:solidFill>
              </a:rPr>
              <a:t>Démo</a:t>
            </a:r>
            <a:r>
              <a:rPr lang="en-US" b="1" dirty="0" smtClean="0">
                <a:solidFill>
                  <a:schemeClr val="bg2"/>
                </a:solidFill>
              </a:rPr>
              <a:t> </a:t>
            </a:r>
            <a:r>
              <a:rPr lang="en-US" b="1" dirty="0" err="1" smtClean="0">
                <a:solidFill>
                  <a:schemeClr val="bg2"/>
                </a:solidFill>
              </a:rPr>
              <a:t>ScriptDom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8209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 </a:t>
            </a:r>
            <a:r>
              <a:rPr lang="en-US" dirty="0" err="1" smtClean="0"/>
              <a:t>si</a:t>
            </a:r>
            <a:r>
              <a:rPr lang="en-US" dirty="0" smtClean="0"/>
              <a:t> on </a:t>
            </a:r>
            <a:r>
              <a:rPr lang="en-US" dirty="0" err="1" smtClean="0"/>
              <a:t>assemblait</a:t>
            </a:r>
            <a:r>
              <a:rPr lang="en-US" dirty="0" smtClean="0"/>
              <a:t> tout </a:t>
            </a:r>
            <a:r>
              <a:rPr lang="en-US" dirty="0" err="1" smtClean="0"/>
              <a:t>ça</a:t>
            </a:r>
            <a:r>
              <a:rPr lang="en-US" dirty="0" smtClean="0"/>
              <a:t> ?</a:t>
            </a:r>
            <a:endParaRPr lang="en-US" dirty="0"/>
          </a:p>
        </p:txBody>
      </p:sp>
      <p:pic>
        <p:nvPicPr>
          <p:cNvPr id="12" name="Espace réservé pour une image  11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42" r="10"/>
          <a:stretch/>
        </p:blipFill>
        <p:spPr>
          <a:xfrm>
            <a:off x="8316000" y="0"/>
            <a:ext cx="3869366" cy="6858957"/>
          </a:xfrm>
          <a:effectLst>
            <a:softEdge rad="0"/>
          </a:effectLst>
        </p:spPr>
      </p:pic>
      <p:sp>
        <p:nvSpPr>
          <p:cNvPr id="13" name="Text Placeholder 2"/>
          <p:cNvSpPr txBox="1">
            <a:spLocks/>
          </p:cNvSpPr>
          <p:nvPr/>
        </p:nvSpPr>
        <p:spPr>
          <a:xfrm>
            <a:off x="696575" y="1642225"/>
            <a:ext cx="6799600" cy="34155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On peut se connecter aux bases de données avec SMO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On peut faire des checksum avec KMO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On peut </a:t>
            </a: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parser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 du T-SQL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 smtClean="0">
                <a:solidFill>
                  <a:schemeClr val="bg1">
                    <a:lumMod val="75000"/>
                  </a:schemeClr>
                </a:solidFill>
              </a:rPr>
              <a:t>Et si on faisait un script pour tester des </a:t>
            </a:r>
            <a:r>
              <a:rPr lang="fr-FR" b="1" dirty="0" err="1" smtClean="0">
                <a:solidFill>
                  <a:schemeClr val="bg1">
                    <a:lumMod val="75000"/>
                  </a:schemeClr>
                </a:solidFill>
              </a:rPr>
              <a:t>rollback</a:t>
            </a:r>
            <a:r>
              <a:rPr lang="fr-FR" b="1" dirty="0" smtClean="0">
                <a:solidFill>
                  <a:schemeClr val="bg1">
                    <a:lumMod val="75000"/>
                  </a:schemeClr>
                </a:solidFill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57391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63095" y="3338057"/>
            <a:ext cx="8157883" cy="11969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tx1"/>
                </a:solidFill>
                <a:latin typeface="+mj-lt"/>
                <a:ea typeface="Gotham Light" charset="0"/>
                <a:cs typeface="Gotham Light" charset="0"/>
              </a:defRPr>
            </a:lvl1pPr>
          </a:lstStyle>
          <a:p>
            <a:r>
              <a:rPr lang="en-US" b="1" dirty="0" err="1" smtClean="0">
                <a:solidFill>
                  <a:schemeClr val="bg2"/>
                </a:solidFill>
              </a:rPr>
              <a:t>Démo</a:t>
            </a:r>
            <a:r>
              <a:rPr lang="en-US" b="1" dirty="0" smtClean="0">
                <a:solidFill>
                  <a:schemeClr val="bg2"/>
                </a:solidFill>
              </a:rPr>
              <a:t> finale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98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482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63095" y="3338057"/>
            <a:ext cx="8157883" cy="11969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tx1"/>
                </a:solidFill>
                <a:latin typeface="+mj-lt"/>
                <a:ea typeface="Gotham Light" charset="0"/>
                <a:cs typeface="Gotham Light" charset="0"/>
              </a:defRPr>
            </a:lvl1pPr>
          </a:lstStyle>
          <a:p>
            <a:r>
              <a:rPr lang="en-US" b="1" dirty="0" smtClean="0">
                <a:solidFill>
                  <a:schemeClr val="bg2"/>
                </a:solidFill>
              </a:rPr>
              <a:t>Merci à </a:t>
            </a:r>
            <a:r>
              <a:rPr lang="en-US" b="1" dirty="0" err="1" smtClean="0">
                <a:solidFill>
                  <a:schemeClr val="bg2"/>
                </a:solidFill>
              </a:rPr>
              <a:t>toutes</a:t>
            </a:r>
            <a:r>
              <a:rPr lang="en-US" b="1" dirty="0" smtClean="0">
                <a:solidFill>
                  <a:schemeClr val="bg2"/>
                </a:solidFill>
              </a:rPr>
              <a:t> les </a:t>
            </a:r>
            <a:r>
              <a:rPr lang="en-US" b="1" dirty="0" err="1" smtClean="0">
                <a:solidFill>
                  <a:schemeClr val="bg2"/>
                </a:solidFill>
              </a:rPr>
              <a:t>personnes</a:t>
            </a:r>
            <a:r>
              <a:rPr lang="en-US" b="1" dirty="0" smtClean="0">
                <a:solidFill>
                  <a:schemeClr val="bg2"/>
                </a:solidFill>
              </a:rPr>
              <a:t> </a:t>
            </a:r>
            <a:r>
              <a:rPr lang="en-US" b="1" dirty="0" err="1" smtClean="0">
                <a:solidFill>
                  <a:schemeClr val="bg2"/>
                </a:solidFill>
              </a:rPr>
              <a:t>en</a:t>
            </a:r>
            <a:r>
              <a:rPr lang="en-US" b="1" dirty="0" smtClean="0">
                <a:solidFill>
                  <a:schemeClr val="bg2"/>
                </a:solidFill>
              </a:rPr>
              <a:t> </a:t>
            </a:r>
            <a:r>
              <a:rPr lang="en-US" b="1" dirty="0" err="1" smtClean="0">
                <a:solidFill>
                  <a:schemeClr val="bg2"/>
                </a:solidFill>
              </a:rPr>
              <a:t>ligne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046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723900" y="3977493"/>
            <a:ext cx="544852" cy="571647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GUSS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 smtClean="0"/>
              <a:t>Membre</a:t>
            </a:r>
            <a:r>
              <a:rPr lang="en-US" dirty="0" smtClean="0"/>
              <a:t> </a:t>
            </a:r>
            <a:r>
              <a:rPr lang="en-US" dirty="0" err="1" smtClean="0"/>
              <a:t>actif</a:t>
            </a:r>
            <a:r>
              <a:rPr lang="en-US" dirty="0" smtClean="0"/>
              <a:t> du </a:t>
            </a:r>
            <a:r>
              <a:rPr lang="en-US" dirty="0" err="1" smtClean="0"/>
              <a:t>Groupe</a:t>
            </a:r>
            <a:r>
              <a:rPr lang="en-US" dirty="0" smtClean="0"/>
              <a:t> </a:t>
            </a:r>
            <a:r>
              <a:rPr lang="en-US" dirty="0" err="1" smtClean="0"/>
              <a:t>Utilisateur</a:t>
            </a:r>
            <a:r>
              <a:rPr lang="en-US" dirty="0" smtClean="0"/>
              <a:t> SQL Server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Gregory Boge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DBA SQL Server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DBA </a:t>
            </a:r>
            <a:r>
              <a:rPr lang="en-US" dirty="0" err="1" smtClean="0"/>
              <a:t>depuis</a:t>
            </a:r>
            <a:r>
              <a:rPr lang="en-US" dirty="0" smtClean="0"/>
              <a:t> environ 10 </a:t>
            </a:r>
            <a:r>
              <a:rPr lang="en-US" dirty="0" err="1" smtClean="0"/>
              <a:t>ans</a:t>
            </a:r>
            <a:endParaRPr lang="en-US" dirty="0" smtClean="0"/>
          </a:p>
          <a:p>
            <a:r>
              <a:rPr lang="en-US" dirty="0" smtClean="0"/>
              <a:t>+ de 2 </a:t>
            </a:r>
            <a:r>
              <a:rPr lang="en-US" dirty="0" err="1" smtClean="0"/>
              <a:t>ans</a:t>
            </a:r>
            <a:r>
              <a:rPr lang="en-US" dirty="0" smtClean="0"/>
              <a:t> chez </a:t>
            </a:r>
            <a:r>
              <a:rPr lang="en-US" dirty="0" err="1" smtClean="0"/>
              <a:t>Criteo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Kankuru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Création</a:t>
            </a:r>
            <a:r>
              <a:rPr lang="en-US" dirty="0" smtClean="0"/>
              <a:t> de </a:t>
            </a:r>
            <a:r>
              <a:rPr lang="en-US" dirty="0" err="1" smtClean="0"/>
              <a:t>Kankuru</a:t>
            </a:r>
            <a:r>
              <a:rPr lang="en-US" dirty="0" smtClean="0"/>
              <a:t> – </a:t>
            </a:r>
            <a:r>
              <a:rPr lang="en-US" dirty="0" err="1" smtClean="0"/>
              <a:t>logiciel</a:t>
            </a:r>
            <a:r>
              <a:rPr lang="en-US" dirty="0" smtClean="0"/>
              <a:t> </a:t>
            </a:r>
            <a:r>
              <a:rPr lang="en-US" dirty="0" err="1" smtClean="0"/>
              <a:t>gratuit</a:t>
            </a:r>
            <a:r>
              <a:rPr lang="en-US" dirty="0" smtClean="0"/>
              <a:t> de </a:t>
            </a:r>
            <a:r>
              <a:rPr lang="en-US" dirty="0" err="1" smtClean="0"/>
              <a:t>gestion</a:t>
            </a:r>
            <a:r>
              <a:rPr lang="en-US" dirty="0" smtClean="0"/>
              <a:t> de SQL Server</a:t>
            </a:r>
          </a:p>
          <a:p>
            <a:r>
              <a:rPr lang="en-US" dirty="0" smtClean="0"/>
              <a:t>KMO – </a:t>
            </a:r>
            <a:r>
              <a:rPr lang="en-US" dirty="0" err="1" smtClean="0"/>
              <a:t>bibliothèque</a:t>
            </a:r>
            <a:r>
              <a:rPr lang="en-US" dirty="0" smtClean="0"/>
              <a:t> open source </a:t>
            </a:r>
            <a:r>
              <a:rPr lang="en-US" dirty="0" err="1" smtClean="0"/>
              <a:t>dispo</a:t>
            </a:r>
            <a:r>
              <a:rPr lang="en-US" dirty="0" smtClean="0"/>
              <a:t> sur </a:t>
            </a: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9" name="Espace réservé pour une image  8"/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" name="Text Placehold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www.kankuru.com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KankuruSQL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err="1"/>
              <a:t>url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04825" y="5219700"/>
            <a:ext cx="1743075" cy="854118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68" y="3977493"/>
            <a:ext cx="510584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76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35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2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964" y="0"/>
            <a:ext cx="48500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98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28316" y="2975794"/>
            <a:ext cx="6623108" cy="39052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KMO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Espace réservé pour une image  11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42" r="10"/>
          <a:stretch/>
        </p:blipFill>
        <p:spPr>
          <a:xfrm>
            <a:off x="8316000" y="0"/>
            <a:ext cx="3869366" cy="6858957"/>
          </a:xfrm>
          <a:effectLst>
            <a:softEdge rad="0"/>
          </a:effectLst>
        </p:spPr>
      </p:pic>
      <p:sp>
        <p:nvSpPr>
          <p:cNvPr id="13" name="Text Placeholder 2"/>
          <p:cNvSpPr txBox="1">
            <a:spLocks/>
          </p:cNvSpPr>
          <p:nvPr/>
        </p:nvSpPr>
        <p:spPr>
          <a:xfrm>
            <a:off x="328316" y="1651284"/>
            <a:ext cx="6623108" cy="3905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SMO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328316" y="4336030"/>
            <a:ext cx="6623108" cy="3905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ScriptDom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Bulle ronde 9"/>
          <p:cNvSpPr/>
          <p:nvPr/>
        </p:nvSpPr>
        <p:spPr>
          <a:xfrm>
            <a:off x="4503142" y="515030"/>
            <a:ext cx="2533650" cy="1234325"/>
          </a:xfrm>
          <a:prstGeom prst="wedgeEllipseCallout">
            <a:avLst/>
          </a:prstGeom>
          <a:solidFill>
            <a:srgbClr val="5ECCE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bg2"/>
                </a:solidFill>
              </a:rPr>
              <a:t>Qu’est ce que c’est ?</a:t>
            </a:r>
            <a:endParaRPr lang="fr-FR" dirty="0">
              <a:solidFill>
                <a:schemeClr val="bg2"/>
              </a:solidFill>
            </a:endParaRPr>
          </a:p>
        </p:txBody>
      </p:sp>
      <p:sp>
        <p:nvSpPr>
          <p:cNvPr id="14" name="Bulle ronde 13"/>
          <p:cNvSpPr/>
          <p:nvPr/>
        </p:nvSpPr>
        <p:spPr>
          <a:xfrm>
            <a:off x="2493705" y="2165680"/>
            <a:ext cx="2533650" cy="1234325"/>
          </a:xfrm>
          <a:prstGeom prst="wedgeEllipseCallout">
            <a:avLst/>
          </a:prstGeom>
          <a:solidFill>
            <a:srgbClr val="46ABC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bg2"/>
                </a:solidFill>
              </a:rPr>
              <a:t>A quoi ça sert ?</a:t>
            </a:r>
            <a:endParaRPr lang="fr-FR" dirty="0">
              <a:solidFill>
                <a:schemeClr val="bg2"/>
              </a:solidFill>
            </a:endParaRPr>
          </a:p>
        </p:txBody>
      </p:sp>
      <p:sp>
        <p:nvSpPr>
          <p:cNvPr id="16" name="Bulle ronde 15"/>
          <p:cNvSpPr/>
          <p:nvPr/>
        </p:nvSpPr>
        <p:spPr>
          <a:xfrm>
            <a:off x="5284192" y="3197723"/>
            <a:ext cx="2533650" cy="1234325"/>
          </a:xfrm>
          <a:prstGeom prst="wedgeEllipseCallout">
            <a:avLst/>
          </a:prstGeom>
          <a:solidFill>
            <a:srgbClr val="2985B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bg2"/>
                </a:solidFill>
              </a:rPr>
              <a:t>Comment ça fonctionne ?</a:t>
            </a:r>
            <a:endParaRPr lang="fr-FR" dirty="0">
              <a:solidFill>
                <a:schemeClr val="bg2"/>
              </a:solidFill>
            </a:endParaRPr>
          </a:p>
        </p:txBody>
      </p:sp>
      <p:sp>
        <p:nvSpPr>
          <p:cNvPr id="17" name="Bulle ronde 16"/>
          <p:cNvSpPr/>
          <p:nvPr/>
        </p:nvSpPr>
        <p:spPr>
          <a:xfrm>
            <a:off x="2373045" y="4531292"/>
            <a:ext cx="2533650" cy="1234325"/>
          </a:xfrm>
          <a:prstGeom prst="wedgeEllipseCallout">
            <a:avLst/>
          </a:prstGeom>
          <a:solidFill>
            <a:srgbClr val="1469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bg2"/>
                </a:solidFill>
              </a:rPr>
              <a:t>Il y aura des démo ?</a:t>
            </a:r>
            <a:endParaRPr lang="fr-FR" dirty="0">
              <a:solidFill>
                <a:schemeClr val="bg2"/>
              </a:solidFill>
            </a:endParaRPr>
          </a:p>
        </p:txBody>
      </p:sp>
      <p:sp>
        <p:nvSpPr>
          <p:cNvPr id="18" name="Bulle ronde 17"/>
          <p:cNvSpPr/>
          <p:nvPr/>
        </p:nvSpPr>
        <p:spPr>
          <a:xfrm>
            <a:off x="5684599" y="5263253"/>
            <a:ext cx="2533650" cy="1234325"/>
          </a:xfrm>
          <a:prstGeom prst="wedgeEllipseCallout">
            <a:avLst/>
          </a:prstGeom>
          <a:solidFill>
            <a:srgbClr val="1469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bg2"/>
                </a:solidFill>
              </a:rPr>
              <a:t>Il y aura d’autres </a:t>
            </a:r>
            <a:r>
              <a:rPr lang="fr-FR" dirty="0" smtClean="0">
                <a:solidFill>
                  <a:schemeClr val="bg2"/>
                </a:solidFill>
              </a:rPr>
              <a:t>effets spéciaux ?</a:t>
            </a:r>
            <a:endParaRPr lang="fr-FR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4676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  <p:bldP spid="16" grpId="0" animBg="1"/>
      <p:bldP spid="17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ne </a:t>
            </a:r>
            <a:r>
              <a:rPr lang="en-US" dirty="0" err="1" smtClean="0"/>
              <a:t>parlera</a:t>
            </a:r>
            <a:r>
              <a:rPr lang="en-US" dirty="0" smtClean="0"/>
              <a:t> pas de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28316" y="2975794"/>
            <a:ext cx="5043784" cy="76753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Les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autres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methodes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de connection aux bases de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données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Espace réservé pour une image  11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42" r="10"/>
          <a:stretch/>
        </p:blipFill>
        <p:spPr>
          <a:xfrm>
            <a:off x="8316000" y="0"/>
            <a:ext cx="3869366" cy="6858957"/>
          </a:xfrm>
          <a:effectLst>
            <a:softEdge rad="0"/>
          </a:effectLst>
        </p:spPr>
      </p:pic>
      <p:sp>
        <p:nvSpPr>
          <p:cNvPr id="13" name="Text Placeholder 2"/>
          <p:cNvSpPr txBox="1">
            <a:spLocks/>
          </p:cNvSpPr>
          <p:nvPr/>
        </p:nvSpPr>
        <p:spPr>
          <a:xfrm>
            <a:off x="328316" y="1651284"/>
            <a:ext cx="6623108" cy="3905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SQL CMD, </a:t>
            </a: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Invoke-SqlCmd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328316" y="4336030"/>
            <a:ext cx="6623108" cy="10932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Et de plein d’autres outils très utiles (DBA Tools, gestion des DACPAC par exemple)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Émoticône 3"/>
          <p:cNvSpPr/>
          <p:nvPr/>
        </p:nvSpPr>
        <p:spPr>
          <a:xfrm>
            <a:off x="5298401" y="1078567"/>
            <a:ext cx="2876550" cy="2579033"/>
          </a:xfrm>
          <a:prstGeom prst="smileyFace">
            <a:avLst>
              <a:gd name="adj" fmla="val -4653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697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SMO</a:t>
            </a:r>
            <a:endParaRPr lang="en-US" dirty="0"/>
          </a:p>
        </p:txBody>
      </p:sp>
      <p:pic>
        <p:nvPicPr>
          <p:cNvPr id="12" name="Espace réservé pour une image  11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42" r="10"/>
          <a:stretch/>
        </p:blipFill>
        <p:spPr>
          <a:xfrm>
            <a:off x="8316000" y="0"/>
            <a:ext cx="3869366" cy="6858957"/>
          </a:xfrm>
          <a:effectLst>
            <a:softEdge rad="0"/>
          </a:effectLst>
        </p:spPr>
      </p:pic>
      <p:sp>
        <p:nvSpPr>
          <p:cNvPr id="14" name="Text Placeholder 2"/>
          <p:cNvSpPr txBox="1">
            <a:spLocks/>
          </p:cNvSpPr>
          <p:nvPr/>
        </p:nvSpPr>
        <p:spPr>
          <a:xfrm>
            <a:off x="687050" y="1392892"/>
            <a:ext cx="6623108" cy="380775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Sql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 Server Management Object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Bibliothèques Microsoft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Permet d’administrer les serveurs SQL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Utilisé dans SSMS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Utilisé dans </a:t>
            </a: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Kankuru</a:t>
            </a:r>
            <a:endParaRPr lang="fr-FR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Très utile pour </a:t>
            </a: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scripter</a:t>
            </a:r>
            <a:endParaRPr lang="fr-FR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RMO, AMO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687050" y="5353050"/>
            <a:ext cx="7390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89318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63095" y="3338057"/>
            <a:ext cx="8157883" cy="11969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tx1"/>
                </a:solidFill>
                <a:latin typeface="+mj-lt"/>
                <a:ea typeface="Gotham Light" charset="0"/>
                <a:cs typeface="Gotham Light" charset="0"/>
              </a:defRPr>
            </a:lvl1pPr>
          </a:lstStyle>
          <a:p>
            <a:r>
              <a:rPr lang="en-US" b="1" dirty="0" err="1" smtClean="0">
                <a:solidFill>
                  <a:schemeClr val="bg2"/>
                </a:solidFill>
              </a:rPr>
              <a:t>Démo</a:t>
            </a:r>
            <a:r>
              <a:rPr lang="en-US" b="1" dirty="0" smtClean="0">
                <a:solidFill>
                  <a:schemeClr val="bg2"/>
                </a:solidFill>
              </a:rPr>
              <a:t> SMO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903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KMO</a:t>
            </a:r>
            <a:endParaRPr lang="en-US" dirty="0"/>
          </a:p>
        </p:txBody>
      </p:sp>
      <p:pic>
        <p:nvPicPr>
          <p:cNvPr id="12" name="Espace réservé pour une image  11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42" r="10"/>
          <a:stretch/>
        </p:blipFill>
        <p:spPr>
          <a:xfrm>
            <a:off x="8316000" y="0"/>
            <a:ext cx="3869366" cy="6858957"/>
          </a:xfrm>
          <a:effectLst>
            <a:softEdge rad="0"/>
          </a:effectLst>
        </p:spPr>
      </p:pic>
      <p:sp>
        <p:nvSpPr>
          <p:cNvPr id="13" name="Text Placeholder 2"/>
          <p:cNvSpPr txBox="1">
            <a:spLocks/>
          </p:cNvSpPr>
          <p:nvPr/>
        </p:nvSpPr>
        <p:spPr>
          <a:xfrm>
            <a:off x="715625" y="1721703"/>
            <a:ext cx="6623108" cy="341555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i="0" kern="1200" dirty="0" smtClean="0">
                <a:solidFill>
                  <a:schemeClr val="bg1"/>
                </a:solidFill>
                <a:latin typeface="+mn-lt"/>
                <a:ea typeface="Gotham Book" charset="0"/>
                <a:cs typeface="Gotham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Kankuru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 Management Object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Open Source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Dispo sur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Github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Classes 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d’extensions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en C#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 à SMO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Utilisable en </a:t>
            </a: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Powershell</a:t>
            </a:r>
            <a:endParaRPr lang="fr-FR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Utilisé </a:t>
            </a:r>
            <a:r>
              <a:rPr lang="fr-FR" dirty="0" smtClean="0">
                <a:solidFill>
                  <a:schemeClr val="bg1">
                    <a:lumMod val="75000"/>
                  </a:schemeClr>
                </a:solidFill>
              </a:rPr>
              <a:t>dans </a:t>
            </a:r>
            <a:r>
              <a:rPr lang="fr-FR" dirty="0" err="1" smtClean="0">
                <a:solidFill>
                  <a:schemeClr val="bg1">
                    <a:lumMod val="75000"/>
                  </a:schemeClr>
                </a:solidFill>
              </a:rPr>
              <a:t>Kankuru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54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SS_24HOP">
  <a:themeElements>
    <a:clrScheme name="24HOP 1">
      <a:dk1>
        <a:srgbClr val="101820"/>
      </a:dk1>
      <a:lt1>
        <a:srgbClr val="2CCCD3"/>
      </a:lt1>
      <a:dk2>
        <a:srgbClr val="007377"/>
      </a:dk2>
      <a:lt2>
        <a:srgbClr val="FFFFFF"/>
      </a:lt2>
      <a:accent1>
        <a:srgbClr val="6558B1"/>
      </a:accent1>
      <a:accent2>
        <a:srgbClr val="2E008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558B1"/>
      </a:hlink>
      <a:folHlink>
        <a:srgbClr val="2E008B"/>
      </a:folHlink>
    </a:clrScheme>
    <a:fontScheme name="PASS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SS_24HOP" id="{88EA49C4-A323-40B6-AD82-F7B5D272EA79}" vid="{0F48CC15-6DAE-49C2-99F9-A3BED7AC2A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0DC20590E7724E80D8E112CDBBE179" ma:contentTypeVersion="1" ma:contentTypeDescription="Create a new document." ma:contentTypeScope="" ma:versionID="83608c2eebdbf80f97ecd08efe9bb342">
  <xsd:schema xmlns:xsd="http://www.w3.org/2001/XMLSchema" xmlns:xs="http://www.w3.org/2001/XMLSchema" xmlns:p="http://schemas.microsoft.com/office/2006/metadata/properties" xmlns:ns3="8a4f39a0-2e21-4fb7-925a-13d0d5fc716e" targetNamespace="http://schemas.microsoft.com/office/2006/metadata/properties" ma:root="true" ma:fieldsID="530df634ce893086e1f367a5bd94e51c" ns3:_="">
    <xsd:import namespace="8a4f39a0-2e21-4fb7-925a-13d0d5fc716e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4f39a0-2e21-4fb7-925a-13d0d5fc716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43C758-2B4C-40E6-B59B-412117B122A8}">
  <ds:schemaRefs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8a4f39a0-2e21-4fb7-925a-13d0d5fc716e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B7DA9D9-C56E-4570-AFBF-ABCC86737F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a4f39a0-2e21-4fb7-925a-13d0d5fc716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01102F1-D91B-48C8-9E3E-BC1E9153C1A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339</Words>
  <Application>Microsoft Office PowerPoint</Application>
  <PresentationFormat>Grand écran</PresentationFormat>
  <Paragraphs>77</Paragraphs>
  <Slides>17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6" baseType="lpstr">
      <vt:lpstr>Gotham Book</vt:lpstr>
      <vt:lpstr>Gotham Light</vt:lpstr>
      <vt:lpstr>Gotham Medium</vt:lpstr>
      <vt:lpstr>Open Sans</vt:lpstr>
      <vt:lpstr>Arial</vt:lpstr>
      <vt:lpstr>Calibri</vt:lpstr>
      <vt:lpstr>Segoe UI</vt:lpstr>
      <vt:lpstr>Segoe UI Light</vt:lpstr>
      <vt:lpstr>PASS_24HOP</vt:lpstr>
      <vt:lpstr>Présentation PowerPoint</vt:lpstr>
      <vt:lpstr>Gregory Boge</vt:lpstr>
      <vt:lpstr>Présentation PowerPoint</vt:lpstr>
      <vt:lpstr>Présentation PowerPoint</vt:lpstr>
      <vt:lpstr>Agenda</vt:lpstr>
      <vt:lpstr>On ne parlera pas de</vt:lpstr>
      <vt:lpstr>SMO</vt:lpstr>
      <vt:lpstr>Présentation PowerPoint</vt:lpstr>
      <vt:lpstr>KMO</vt:lpstr>
      <vt:lpstr>KMO</vt:lpstr>
      <vt:lpstr>Présentation PowerPoint</vt:lpstr>
      <vt:lpstr>ScriptDom</vt:lpstr>
      <vt:lpstr>Présentation PowerPoint</vt:lpstr>
      <vt:lpstr>Et si on assemblait tout ça ?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Ly</dc:creator>
  <cp:lastModifiedBy>Gregory Boge</cp:lastModifiedBy>
  <cp:revision>163</cp:revision>
  <dcterms:created xsi:type="dcterms:W3CDTF">2014-12-22T22:33:58Z</dcterms:created>
  <dcterms:modified xsi:type="dcterms:W3CDTF">2017-06-06T15:40:44Z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0x010100970DC20590E7724E80D8E112CDBBE179</vt:lpwstr>
  </property>
</Properties>
</file>

<file path=docProps/thumbnail.jpeg>
</file>